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5143500" cx="9144000"/>
  <p:notesSz cx="6858000" cy="9144000"/>
  <p:embeddedFontLst>
    <p:embeddedFont>
      <p:font typeface="Playfair Display"/>
      <p:regular r:id="rId20"/>
      <p:bold r:id="rId21"/>
      <p:italic r:id="rId22"/>
      <p:boldItalic r:id="rId23"/>
    </p:embeddedFont>
    <p:embeddedFont>
      <p:font typeface="Montserrat"/>
      <p:regular r:id="rId24"/>
      <p:bold r:id="rId25"/>
    </p:embeddedFont>
    <p:embeddedFont>
      <p:font typeface="Oswald"/>
      <p:regular r:id="rId26"/>
      <p:bold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fairDisplay-regular.fntdata"/><Relationship Id="rId22" Type="http://schemas.openxmlformats.org/officeDocument/2006/relationships/font" Target="fonts/PlayfairDisplay-italic.fntdata"/><Relationship Id="rId21" Type="http://schemas.openxmlformats.org/officeDocument/2006/relationships/font" Target="fonts/PlayfairDisplay-bold.fntdata"/><Relationship Id="rId24" Type="http://schemas.openxmlformats.org/officeDocument/2006/relationships/font" Target="fonts/Montserrat-regular.fntdata"/><Relationship Id="rId23" Type="http://schemas.openxmlformats.org/officeDocument/2006/relationships/font" Target="fonts/PlayfairDisplay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Oswald-regular.fntdata"/><Relationship Id="rId25" Type="http://schemas.openxmlformats.org/officeDocument/2006/relationships/font" Target="fonts/Montserrat-bold.fntdata"/><Relationship Id="rId27" Type="http://schemas.openxmlformats.org/officeDocument/2006/relationships/font" Target="fonts/Oswald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Shape 15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Shape 16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Shape 17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Shape 19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Shape 1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" name="Shape 11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" name="Shape 12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buFont typeface="Playfair Display"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buSzPct val="100000"/>
              <a:buFont typeface="Playfair Display"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buSzPct val="100000"/>
              <a:buFont typeface="Playfair Display"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buSzPct val="100000"/>
              <a:buFont typeface="Playfair Display"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buSzPct val="100000"/>
              <a:buFont typeface="Playfair Display"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buSzPct val="100000"/>
              <a:buFont typeface="Playfair Display"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buSzPct val="100000"/>
              <a:buFont typeface="Playfair Display"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buSzPct val="100000"/>
              <a:buFont typeface="Playfair Display"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buSzPct val="100000"/>
              <a:buFont typeface="Playfair Display"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buSzPct val="100000"/>
              <a:buFont typeface="Montserrat"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bg>
      <p:bgPr>
        <a:solidFill>
          <a:schemeClr val="accent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" name="Shape 17"/>
          <p:cNvSpPr txBox="1"/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buFont typeface="Playfair Display"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buSzPct val="100000"/>
              <a:buFont typeface="Playfair Display"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buSzPct val="100000"/>
              <a:buFont typeface="Playfair Display"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buSzPct val="100000"/>
              <a:buFont typeface="Playfair Display"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buSzPct val="100000"/>
              <a:buFont typeface="Playfair Display"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buSzPct val="100000"/>
              <a:buFont typeface="Playfair Display"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buSzPct val="100000"/>
              <a:buFont typeface="Playfair Display"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buSzPct val="100000"/>
              <a:buFont typeface="Playfair Display"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buSzPct val="100000"/>
              <a:buFont typeface="Playfair Display"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1" name="Shape 21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6" name="Shape 26"/>
          <p:cNvSpPr txBox="1"/>
          <p:nvPr>
            <p:ph idx="2" type="body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30" name="Shape 30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bg>
      <p:bgPr>
        <a:solidFill>
          <a:schemeClr val="accent3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buFont typeface="Playfair Display"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40" name="Shape 4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1" name="Shape 41"/>
          <p:cNvSpPr txBox="1"/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42" name="Shape 42"/>
          <p:cNvSpPr txBox="1"/>
          <p:nvPr>
            <p:ph idx="1" type="subTitle"/>
          </p:nvPr>
        </p:nvSpPr>
        <p:spPr>
          <a:xfrm>
            <a:off x="265500" y="2921400"/>
            <a:ext cx="4045200" cy="13455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43" name="Shape 4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buClr>
                <a:schemeClr val="dk2"/>
              </a:buClr>
              <a:buSzPct val="100000"/>
              <a:buFont typeface="Oswald"/>
              <a:buNone/>
              <a:defRPr sz="30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Playfair Display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Playfair Display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97999" y="468875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jpg"/><Relationship Id="rId4" Type="http://schemas.openxmlformats.org/officeDocument/2006/relationships/image" Target="../media/image36.jpg"/><Relationship Id="rId9" Type="http://schemas.openxmlformats.org/officeDocument/2006/relationships/image" Target="../media/image25.jpg"/><Relationship Id="rId5" Type="http://schemas.openxmlformats.org/officeDocument/2006/relationships/image" Target="../media/image19.jpg"/><Relationship Id="rId6" Type="http://schemas.openxmlformats.org/officeDocument/2006/relationships/image" Target="../media/image20.jpg"/><Relationship Id="rId7" Type="http://schemas.openxmlformats.org/officeDocument/2006/relationships/image" Target="../media/image42.png"/><Relationship Id="rId8" Type="http://schemas.openxmlformats.org/officeDocument/2006/relationships/image" Target="../media/image2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jpg"/><Relationship Id="rId4" Type="http://schemas.openxmlformats.org/officeDocument/2006/relationships/image" Target="../media/image27.jpg"/><Relationship Id="rId5" Type="http://schemas.openxmlformats.org/officeDocument/2006/relationships/image" Target="../media/image2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6.jpg"/><Relationship Id="rId4" Type="http://schemas.openxmlformats.org/officeDocument/2006/relationships/image" Target="../media/image29.jpg"/><Relationship Id="rId5" Type="http://schemas.openxmlformats.org/officeDocument/2006/relationships/image" Target="../media/image32.jpg"/><Relationship Id="rId6" Type="http://schemas.openxmlformats.org/officeDocument/2006/relationships/image" Target="../media/image30.jpg"/><Relationship Id="rId7" Type="http://schemas.openxmlformats.org/officeDocument/2006/relationships/image" Target="../media/image3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0.jpg"/><Relationship Id="rId4" Type="http://schemas.openxmlformats.org/officeDocument/2006/relationships/image" Target="../media/image41.jpg"/><Relationship Id="rId5" Type="http://schemas.openxmlformats.org/officeDocument/2006/relationships/image" Target="../media/image4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5.jpg"/><Relationship Id="rId4" Type="http://schemas.openxmlformats.org/officeDocument/2006/relationships/image" Target="../media/image33.jpg"/><Relationship Id="rId5" Type="http://schemas.openxmlformats.org/officeDocument/2006/relationships/image" Target="../media/image3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0.jpg"/><Relationship Id="rId4" Type="http://schemas.openxmlformats.org/officeDocument/2006/relationships/image" Target="../media/image09.jpg"/><Relationship Id="rId5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3.jpg"/><Relationship Id="rId4" Type="http://schemas.openxmlformats.org/officeDocument/2006/relationships/image" Target="../media/image02.jpg"/><Relationship Id="rId5" Type="http://schemas.openxmlformats.org/officeDocument/2006/relationships/image" Target="../media/image0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5.jpg"/><Relationship Id="rId4" Type="http://schemas.openxmlformats.org/officeDocument/2006/relationships/image" Target="../media/image07.jpg"/><Relationship Id="rId5" Type="http://schemas.openxmlformats.org/officeDocument/2006/relationships/image" Target="../media/image14.jpg"/><Relationship Id="rId6" Type="http://schemas.openxmlformats.org/officeDocument/2006/relationships/image" Target="../media/image08.jpg"/><Relationship Id="rId7" Type="http://schemas.openxmlformats.org/officeDocument/2006/relationships/image" Target="../media/image1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g"/><Relationship Id="rId4" Type="http://schemas.openxmlformats.org/officeDocument/2006/relationships/image" Target="../media/image39.jpg"/><Relationship Id="rId5" Type="http://schemas.openxmlformats.org/officeDocument/2006/relationships/image" Target="../media/image10.jpg"/><Relationship Id="rId6" Type="http://schemas.openxmlformats.org/officeDocument/2006/relationships/image" Target="../media/image37.jpg"/><Relationship Id="rId7" Type="http://schemas.openxmlformats.org/officeDocument/2006/relationships/image" Target="../media/image3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ctrTitle"/>
          </p:nvPr>
        </p:nvSpPr>
        <p:spPr>
          <a:xfrm>
            <a:off x="344250" y="117800"/>
            <a:ext cx="8044500" cy="7671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1900"/>
              <a:t>МАОУ “Базарно-Матакская средняя общеобразовательная школа” Алькеевского муниципального района</a:t>
            </a:r>
          </a:p>
        </p:txBody>
      </p:sp>
      <p:sp>
        <p:nvSpPr>
          <p:cNvPr id="59" name="Shape 59"/>
          <p:cNvSpPr txBox="1"/>
          <p:nvPr>
            <p:ph idx="1" type="subTitle"/>
          </p:nvPr>
        </p:nvSpPr>
        <p:spPr>
          <a:xfrm>
            <a:off x="1376550" y="1533825"/>
            <a:ext cx="6670200" cy="3055800"/>
          </a:xfrm>
          <a:prstGeom prst="rect">
            <a:avLst/>
          </a:prstGeom>
          <a:solidFill>
            <a:srgbClr val="4C1130"/>
          </a:solidFill>
          <a:ln cap="flat" cmpd="sng" w="9525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Clr>
                <a:schemeClr val="dk2"/>
              </a:buClr>
              <a:buSzPct val="30555"/>
              <a:buFont typeface="Arial"/>
              <a:buNone/>
            </a:pPr>
            <a:r>
              <a:rPr lang="ru" sz="3600"/>
              <a:t>Портфолио лидера ОУСУ  “Огоньки”                   Закировой Гузель Рамисовны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accent5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type="title"/>
          </p:nvPr>
        </p:nvSpPr>
        <p:spPr>
          <a:xfrm>
            <a:off x="311700" y="885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/>
              <a:t>Моя деятельность</a:t>
            </a:r>
          </a:p>
        </p:txBody>
      </p:sp>
      <p:sp>
        <p:nvSpPr>
          <p:cNvPr id="145" name="Shape 145"/>
          <p:cNvSpPr txBox="1"/>
          <p:nvPr>
            <p:ph idx="1" type="body"/>
          </p:nvPr>
        </p:nvSpPr>
        <p:spPr>
          <a:xfrm>
            <a:off x="4527450" y="873425"/>
            <a:ext cx="4222500" cy="1221000"/>
          </a:xfrm>
          <a:prstGeom prst="rect">
            <a:avLst/>
          </a:prstGeom>
          <a:solidFill>
            <a:srgbClr val="F3F3F3"/>
          </a:solidFill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1600"/>
              <a:t>Я веду активную пропаганду здорового образа жизни. В связи с этим я с активистами школы устраивала антинаркотическую акцию #СТОПВИЧСПИД   </a:t>
            </a:r>
            <a:r>
              <a:rPr lang="ru"/>
              <a:t>          </a:t>
            </a:r>
          </a:p>
        </p:txBody>
      </p:sp>
      <p:pic>
        <p:nvPicPr>
          <p:cNvPr descr="IMG_2261.jpg" id="146" name="Shape 1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2975" y="2144700"/>
            <a:ext cx="4222498" cy="28608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G_2265.jpg" id="147" name="Shape 1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819974"/>
            <a:ext cx="3814424" cy="2860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accent5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>
            <p:ph type="title"/>
          </p:nvPr>
        </p:nvSpPr>
        <p:spPr>
          <a:xfrm>
            <a:off x="267125" y="150900"/>
            <a:ext cx="8520600" cy="572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/>
              <a:t>Моя деятельность</a:t>
            </a:r>
          </a:p>
        </p:txBody>
      </p:sp>
      <p:sp>
        <p:nvSpPr>
          <p:cNvPr id="153" name="Shape 153"/>
          <p:cNvSpPr txBox="1"/>
          <p:nvPr>
            <p:ph idx="1" type="body"/>
          </p:nvPr>
        </p:nvSpPr>
        <p:spPr>
          <a:xfrm>
            <a:off x="6170375" y="791900"/>
            <a:ext cx="2895600" cy="11154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1300"/>
              <a:t>Так как я являюсь президентом школы - я участвую и провожу различные мероприятия в нашей школе. </a:t>
            </a:r>
          </a:p>
        </p:txBody>
      </p:sp>
      <p:pic>
        <p:nvPicPr>
          <p:cNvPr descr="95xsHqecLik.jpg" id="154" name="Shape 154"/>
          <p:cNvPicPr preferRelativeResize="0"/>
          <p:nvPr/>
        </p:nvPicPr>
        <p:blipFill rotWithShape="1">
          <a:blip r:embed="rId3">
            <a:alphaModFix/>
          </a:blip>
          <a:srcRect b="16296" l="6235" r="0" t="0"/>
          <a:stretch/>
        </p:blipFill>
        <p:spPr>
          <a:xfrm>
            <a:off x="44578" y="3240587"/>
            <a:ext cx="2688921" cy="180032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_oqoNHAD4CU.jpg" id="155" name="Shape 155"/>
          <p:cNvPicPr preferRelativeResize="0"/>
          <p:nvPr/>
        </p:nvPicPr>
        <p:blipFill rotWithShape="1">
          <a:blip r:embed="rId4">
            <a:alphaModFix/>
          </a:blip>
          <a:srcRect b="0" l="7834" r="0" t="13058"/>
          <a:stretch/>
        </p:blipFill>
        <p:spPr>
          <a:xfrm>
            <a:off x="2670124" y="3259196"/>
            <a:ext cx="2491926" cy="1763104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Shape 156"/>
          <p:cNvSpPr txBox="1"/>
          <p:nvPr/>
        </p:nvSpPr>
        <p:spPr>
          <a:xfrm>
            <a:off x="1977775" y="4727100"/>
            <a:ext cx="13458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>
                <a:solidFill>
                  <a:srgbClr val="FF0000"/>
                </a:solidFill>
              </a:rPr>
              <a:t>Акция от РДШ</a:t>
            </a:r>
          </a:p>
        </p:txBody>
      </p:sp>
      <p:pic>
        <p:nvPicPr>
          <p:cNvPr descr="A6VbJkfD1PA.jpg" id="157" name="Shape 1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31387" y="906099"/>
            <a:ext cx="3192073" cy="1795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OWE1omoi0c.jpg" id="158" name="Shape 158"/>
          <p:cNvPicPr preferRelativeResize="0"/>
          <p:nvPr/>
        </p:nvPicPr>
        <p:blipFill rotWithShape="1">
          <a:blip r:embed="rId6">
            <a:alphaModFix/>
          </a:blip>
          <a:srcRect b="0" l="0" r="14719" t="0"/>
          <a:stretch/>
        </p:blipFill>
        <p:spPr>
          <a:xfrm>
            <a:off x="44575" y="791887"/>
            <a:ext cx="2895449" cy="1909774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Shape 159"/>
          <p:cNvSpPr txBox="1"/>
          <p:nvPr/>
        </p:nvSpPr>
        <p:spPr>
          <a:xfrm>
            <a:off x="1808825" y="2126125"/>
            <a:ext cx="2129700" cy="3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>
                <a:solidFill>
                  <a:srgbClr val="FF9900"/>
                </a:solidFill>
              </a:rPr>
              <a:t>Осенняя неделя добра</a:t>
            </a:r>
          </a:p>
        </p:txBody>
      </p:sp>
      <p:cxnSp>
        <p:nvCxnSpPr>
          <p:cNvPr id="160" name="Shape 160"/>
          <p:cNvCxnSpPr/>
          <p:nvPr/>
        </p:nvCxnSpPr>
        <p:spPr>
          <a:xfrm flipH="1">
            <a:off x="5793175" y="906100"/>
            <a:ext cx="98100" cy="2943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161" name="Shape 161"/>
          <p:cNvCxnSpPr/>
          <p:nvPr/>
        </p:nvCxnSpPr>
        <p:spPr>
          <a:xfrm rot="10800000">
            <a:off x="2789525" y="1907187"/>
            <a:ext cx="168300" cy="3219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pic>
        <p:nvPicPr>
          <p:cNvPr descr="Эмблема РДШ(1).png" id="162" name="Shape 16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661263">
            <a:off x="2147774" y="2362667"/>
            <a:ext cx="1546878" cy="15468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YpSld2b7oE.jpg" id="163" name="Shape 163"/>
          <p:cNvPicPr preferRelativeResize="0"/>
          <p:nvPr/>
        </p:nvPicPr>
        <p:blipFill rotWithShape="1">
          <a:blip r:embed="rId8">
            <a:alphaModFix/>
          </a:blip>
          <a:srcRect b="23006" l="0" r="0" t="13103"/>
          <a:stretch/>
        </p:blipFill>
        <p:spPr>
          <a:xfrm>
            <a:off x="5117475" y="3240599"/>
            <a:ext cx="2241834" cy="1909774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Shape 164"/>
          <p:cNvSpPr txBox="1"/>
          <p:nvPr/>
        </p:nvSpPr>
        <p:spPr>
          <a:xfrm>
            <a:off x="347575" y="4411575"/>
            <a:ext cx="1800300" cy="2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165" name="Shape 165"/>
          <p:cNvCxnSpPr/>
          <p:nvPr/>
        </p:nvCxnSpPr>
        <p:spPr>
          <a:xfrm>
            <a:off x="5462975" y="3369025"/>
            <a:ext cx="160500" cy="3297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pic>
        <p:nvPicPr>
          <p:cNvPr descr="uVxw9ZHiBpc.jpg" id="166" name="Shape 16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031477" y="1907175"/>
            <a:ext cx="1909723" cy="190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accent5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>
            <p:ph type="title"/>
          </p:nvPr>
        </p:nvSpPr>
        <p:spPr>
          <a:xfrm>
            <a:off x="756799" y="275675"/>
            <a:ext cx="82980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/>
              <a:t>Моя деятельность</a:t>
            </a:r>
          </a:p>
        </p:txBody>
      </p:sp>
      <p:sp>
        <p:nvSpPr>
          <p:cNvPr id="172" name="Shape 172"/>
          <p:cNvSpPr txBox="1"/>
          <p:nvPr>
            <p:ph idx="1" type="body"/>
          </p:nvPr>
        </p:nvSpPr>
        <p:spPr>
          <a:xfrm>
            <a:off x="4803725" y="1033850"/>
            <a:ext cx="4028400" cy="13101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1600"/>
              <a:t>А так же я являюсь защитником правопорядка: состою в рядах Форпоста нашей школы и являюсь членом военно-патриотического клуба.</a:t>
            </a:r>
          </a:p>
        </p:txBody>
      </p:sp>
      <p:pic>
        <p:nvPicPr>
          <p:cNvPr descr="ZAdrvqnLk10.jpg" id="173" name="Shape 173"/>
          <p:cNvPicPr preferRelativeResize="0"/>
          <p:nvPr/>
        </p:nvPicPr>
        <p:blipFill rotWithShape="1">
          <a:blip r:embed="rId3">
            <a:alphaModFix/>
          </a:blip>
          <a:srcRect b="0" l="0" r="18153" t="0"/>
          <a:stretch/>
        </p:blipFill>
        <p:spPr>
          <a:xfrm>
            <a:off x="151525" y="124775"/>
            <a:ext cx="3127324" cy="38209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0161209_134759.jpg" id="174" name="Shape 174"/>
          <p:cNvPicPr preferRelativeResize="0"/>
          <p:nvPr/>
        </p:nvPicPr>
        <p:blipFill rotWithShape="1">
          <a:blip r:embed="rId4">
            <a:alphaModFix/>
          </a:blip>
          <a:srcRect b="0" l="0" r="11894" t="0"/>
          <a:stretch/>
        </p:blipFill>
        <p:spPr>
          <a:xfrm>
            <a:off x="1818099" y="2680750"/>
            <a:ext cx="3564924" cy="23666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gx28U200xY.jpg" id="175" name="Shape 1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33512" y="2647950"/>
            <a:ext cx="3243033" cy="24322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6" name="Shape 176"/>
          <p:cNvCxnSpPr/>
          <p:nvPr/>
        </p:nvCxnSpPr>
        <p:spPr>
          <a:xfrm flipH="1">
            <a:off x="3769975" y="3199500"/>
            <a:ext cx="204900" cy="3744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accent5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/>
          <p:nvPr>
            <p:ph type="title"/>
          </p:nvPr>
        </p:nvSpPr>
        <p:spPr>
          <a:xfrm>
            <a:off x="623400" y="40937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/>
              <a:t>Моя деятельность</a:t>
            </a:r>
          </a:p>
        </p:txBody>
      </p:sp>
      <p:sp>
        <p:nvSpPr>
          <p:cNvPr id="182" name="Shape 182"/>
          <p:cNvSpPr txBox="1"/>
          <p:nvPr>
            <p:ph idx="1" type="body"/>
          </p:nvPr>
        </p:nvSpPr>
        <p:spPr>
          <a:xfrm>
            <a:off x="3787725" y="1158600"/>
            <a:ext cx="5231700" cy="13725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Помогаю в оказании посильной помощи дому престарелых и детскому приюту в нашем районе. А также ветеранам войны нашего села.</a:t>
            </a:r>
          </a:p>
        </p:txBody>
      </p:sp>
      <p:pic>
        <p:nvPicPr>
          <p:cNvPr descr="IMG_20161125_105137.jpg" id="183" name="Shape 1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324" y="451200"/>
            <a:ext cx="3030710" cy="2273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В детском приюте.jpg" id="184" name="Shape 1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45085" y="2591824"/>
            <a:ext cx="4243564" cy="2387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в доме престарелых2.jpg" id="185" name="Shape 18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9325" y="2947650"/>
            <a:ext cx="3618401" cy="20342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.jpg" id="186" name="Shape 18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87425" y="4123187"/>
            <a:ext cx="1232049" cy="9401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3-tub-ru_yandex_net.jpg" id="187" name="Shape 18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057450" y="2111098"/>
            <a:ext cx="795674" cy="791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accent5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/>
          <p:nvPr>
            <p:ph type="title"/>
          </p:nvPr>
        </p:nvSpPr>
        <p:spPr>
          <a:xfrm>
            <a:off x="57905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/>
              <a:t>Моя деятельность</a:t>
            </a:r>
          </a:p>
        </p:txBody>
      </p:sp>
      <p:sp>
        <p:nvSpPr>
          <p:cNvPr id="193" name="Shape 193"/>
          <p:cNvSpPr txBox="1"/>
          <p:nvPr>
            <p:ph idx="1" type="body"/>
          </p:nvPr>
        </p:nvSpPr>
        <p:spPr>
          <a:xfrm>
            <a:off x="4696775" y="1094600"/>
            <a:ext cx="4162200" cy="14511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Провожу уроки в начальных классах. Рассматриваем правила дорожного движения на основе игры.</a:t>
            </a:r>
          </a:p>
        </p:txBody>
      </p:sp>
      <p:pic>
        <p:nvPicPr>
          <p:cNvPr descr="2016-12-07 08-08-43.JPG" id="194" name="Shape 1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6149" y="2622575"/>
            <a:ext cx="3197075" cy="23978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016-12-07 08-10-41.JPG" id="195" name="Shape 19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26000" y="2934925"/>
            <a:ext cx="2851924" cy="21389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016-12-07 08-11-35.JPG" id="196" name="Shape 19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9349" y="487887"/>
            <a:ext cx="3057000" cy="229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accent5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/>
          <p:nvPr>
            <p:ph type="title"/>
          </p:nvPr>
        </p:nvSpPr>
        <p:spPr>
          <a:xfrm>
            <a:off x="383000" y="257850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/>
              <a:t>Досуг</a:t>
            </a:r>
          </a:p>
        </p:txBody>
      </p:sp>
      <p:sp>
        <p:nvSpPr>
          <p:cNvPr id="202" name="Shape 202"/>
          <p:cNvSpPr txBox="1"/>
          <p:nvPr>
            <p:ph idx="1" type="body"/>
          </p:nvPr>
        </p:nvSpPr>
        <p:spPr>
          <a:xfrm>
            <a:off x="3867775" y="910775"/>
            <a:ext cx="4465200" cy="1250100"/>
          </a:xfrm>
          <a:prstGeom prst="rect">
            <a:avLst/>
          </a:prstGeom>
          <a:solidFill>
            <a:srgbClr val="F3F3F3"/>
          </a:solidFill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1600"/>
              <a:t>Я </a:t>
            </a:r>
            <a:r>
              <a:rPr b="1" lang="ru" sz="1600"/>
              <a:t>не</a:t>
            </a:r>
            <a:r>
              <a:rPr lang="ru" sz="1600"/>
              <a:t> имею вредных привычек и веду здоровый образ жизни, поэтому стараюсь проводить своё свободное время на свежем воздухе со своими друзьями.</a:t>
            </a:r>
          </a:p>
        </p:txBody>
      </p:sp>
      <p:pic>
        <p:nvPicPr>
          <p:cNvPr descr="hB37Yj8gz_4.jpg" id="203" name="Shape 203"/>
          <p:cNvPicPr preferRelativeResize="0"/>
          <p:nvPr/>
        </p:nvPicPr>
        <p:blipFill rotWithShape="1">
          <a:blip r:embed="rId3">
            <a:alphaModFix/>
          </a:blip>
          <a:srcRect b="0" l="7629" r="0" t="0"/>
          <a:stretch/>
        </p:blipFill>
        <p:spPr>
          <a:xfrm>
            <a:off x="4340250" y="2262900"/>
            <a:ext cx="3992726" cy="2880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1351725_801093933342709_1939827055_n.jpg" id="204" name="Shape 20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224" y="257849"/>
            <a:ext cx="3062149" cy="30621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7ed9325140d4131c483d6ae5bf2a3a1e42ba2f6e.jpg" id="205" name="Shape 20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36974">
            <a:off x="1907000" y="3537799"/>
            <a:ext cx="1346000" cy="134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accent5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type="title"/>
          </p:nvPr>
        </p:nvSpPr>
        <p:spPr>
          <a:xfrm>
            <a:off x="311700" y="257850"/>
            <a:ext cx="4539300" cy="572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/>
              <a:t>О себе </a:t>
            </a:r>
          </a:p>
        </p:txBody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4679800" y="206875"/>
            <a:ext cx="4152300" cy="4858200"/>
          </a:xfrm>
          <a:prstGeom prst="rect">
            <a:avLst/>
          </a:prstGeom>
          <a:solidFill>
            <a:srgbClr val="F3F3F3"/>
          </a:solidFill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1200"/>
              <a:t>   Внешне я ничем не отличаюсь от других учащихся нашей школы. Я так же старательно учусь, посещаю кружки, веселюсь и радуюсь жизни. Но все же есть одно, что позволяет всем узнать меня из толпы: Я- президент нашей “Школьной Республики” “Огоньки”. </a:t>
            </a:r>
          </a:p>
          <a:p>
            <a:pPr lvl="0" rtl="0">
              <a:spcBef>
                <a:spcPts val="0"/>
              </a:spcBef>
              <a:buNone/>
            </a:pPr>
            <a:r>
              <a:rPr lang="ru" sz="1200"/>
              <a:t>   </a:t>
            </a:r>
            <a:r>
              <a:rPr lang="ru" sz="1200"/>
              <a:t>Я являюсь очень позитивным человеком, и в общении с людьми стараюсь подарить им частичку своего тепла и поделиться с ними своей жизнерадосностью. Наверное, поэтому я легко налаживаю контакт в общении, что очень важно в моей должности. Я очень активный ребенок, и поэтому мне доставляет большое удовольствие участие и организация различных мероприятий в моей школе. </a:t>
            </a:r>
          </a:p>
          <a:p>
            <a:pPr lvl="0" rtl="0">
              <a:spcBef>
                <a:spcPts val="0"/>
              </a:spcBef>
              <a:buNone/>
            </a:pPr>
            <a:r>
              <a:rPr lang="ru" sz="1200"/>
              <a:t>  Я человек, который никогда не унывает, и с улыбкой на лице преодолевает невзгоды. Но все же, порой, случается так, что я сталкиваюсь с трудностями, которые мне одной не под силу. Тогда же мне на выручку приходят мои верные друзья, становясь моей опорой и поддержкой.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200"/>
          </a:p>
        </p:txBody>
      </p:sp>
      <p:pic>
        <p:nvPicPr>
          <p:cNvPr descr="IMG-20161209-WA0005.jpg" id="66" name="Shape 66"/>
          <p:cNvPicPr preferRelativeResize="0"/>
          <p:nvPr/>
        </p:nvPicPr>
        <p:blipFill rotWithShape="1">
          <a:blip r:embed="rId3">
            <a:alphaModFix/>
          </a:blip>
          <a:srcRect b="0" l="11166" r="0" t="0"/>
          <a:stretch/>
        </p:blipFill>
        <p:spPr>
          <a:xfrm>
            <a:off x="133675" y="938400"/>
            <a:ext cx="4096300" cy="259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accent5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x="4554200" y="445025"/>
            <a:ext cx="4376100" cy="1158600"/>
          </a:xfrm>
          <a:prstGeom prst="rect">
            <a:avLst/>
          </a:prstGeom>
          <a:solidFill>
            <a:srgbClr val="F3F3F3"/>
          </a:solidFill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Протокол заседания школьного ученического самоуправления, где я была избрана президентом.</a:t>
            </a:r>
          </a:p>
        </p:txBody>
      </p:sp>
      <p:pic>
        <p:nvPicPr>
          <p:cNvPr descr="7 001.jpg" id="73" name="Shape 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58725"/>
            <a:ext cx="3654272" cy="502604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4" name="Shape 74"/>
          <p:cNvCxnSpPr/>
          <p:nvPr/>
        </p:nvCxnSpPr>
        <p:spPr>
          <a:xfrm flipH="1">
            <a:off x="3235150" y="3921400"/>
            <a:ext cx="276300" cy="231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accent5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/>
              <a:t>Моя успеваемость </a:t>
            </a:r>
          </a:p>
        </p:txBody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4812625" y="1017725"/>
            <a:ext cx="4019700" cy="3551100"/>
          </a:xfrm>
          <a:prstGeom prst="rect">
            <a:avLst/>
          </a:prstGeom>
          <a:solidFill>
            <a:srgbClr val="F3F3F3"/>
          </a:solidFill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1400"/>
              <a:t>Сейча</a:t>
            </a:r>
            <a:r>
              <a:rPr lang="ru" sz="1400"/>
              <a:t>с я являюсь ученицей 9 класса, и горжусь тем, что все эти годы проучилась </a:t>
            </a:r>
            <a:r>
              <a:rPr b="1" lang="ru" sz="1400"/>
              <a:t>без </a:t>
            </a:r>
            <a:r>
              <a:rPr lang="ru" sz="1400"/>
              <a:t>единой “4”, и в дальнейшем стремлюсь так же закончить все 11 классов. </a:t>
            </a:r>
          </a:p>
          <a:p>
            <a:pPr lvl="0">
              <a:spcBef>
                <a:spcPts val="0"/>
              </a:spcBef>
              <a:buNone/>
            </a:pPr>
            <a:r>
              <a:rPr lang="ru" sz="1400"/>
              <a:t>Мои интересы в учебе различны. Я интересуюсь всеми предметами и науками. И считаю, что это благодаря нашим преподавателям, ведь в нашей школе они лучшие. Но больше всего мне нравятся уроки русского языка и литературы. Именно поэтому этим летом я ездила на профильную филологическую смену №3 в РДООЦ “Костер”.</a:t>
            </a:r>
          </a:p>
        </p:txBody>
      </p:sp>
      <p:pic>
        <p:nvPicPr>
          <p:cNvPr descr="22 001.jpg" id="81" name="Shape 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4507822" cy="32774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accent5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1PraR4LhsJc.jpg" id="88" name="Shape 88"/>
          <p:cNvPicPr preferRelativeResize="0"/>
          <p:nvPr/>
        </p:nvPicPr>
        <p:blipFill rotWithShape="1">
          <a:blip r:embed="rId3">
            <a:alphaModFix/>
          </a:blip>
          <a:srcRect b="0" l="1078" r="853" t="0"/>
          <a:stretch/>
        </p:blipFill>
        <p:spPr>
          <a:xfrm>
            <a:off x="4867925" y="35650"/>
            <a:ext cx="4222600" cy="3128725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pic>
      <p:cxnSp>
        <p:nvCxnSpPr>
          <p:cNvPr id="89" name="Shape 89"/>
          <p:cNvCxnSpPr/>
          <p:nvPr/>
        </p:nvCxnSpPr>
        <p:spPr>
          <a:xfrm flipH="1">
            <a:off x="7798300" y="935800"/>
            <a:ext cx="329700" cy="436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pic>
        <p:nvPicPr>
          <p:cNvPr descr="24 001.jpg" id="90" name="Shape 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68650" y="935799"/>
            <a:ext cx="2581903" cy="35511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 002.jpg" id="91" name="Shape 9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100" y="1639849"/>
            <a:ext cx="2506599" cy="3447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accent5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311700" y="186550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ru"/>
              <a:t>РСС</a:t>
            </a:r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4260050" y="1175356"/>
            <a:ext cx="4664700" cy="1078800"/>
          </a:xfrm>
          <a:prstGeom prst="rect">
            <a:avLst/>
          </a:prstGeom>
          <a:solidFill>
            <a:srgbClr val="F3F3F3"/>
          </a:solidFill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Я являюсь заместителем председателя районного совета старшеклассников.</a:t>
            </a:r>
          </a:p>
        </p:txBody>
      </p:sp>
      <p:pic>
        <p:nvPicPr>
          <p:cNvPr descr="DILQia7ggmc.jpg" id="98" name="Shape 98"/>
          <p:cNvPicPr preferRelativeResize="0"/>
          <p:nvPr/>
        </p:nvPicPr>
        <p:blipFill rotWithShape="1">
          <a:blip r:embed="rId3">
            <a:alphaModFix/>
          </a:blip>
          <a:srcRect b="8218" l="0" r="0" t="12068"/>
          <a:stretch/>
        </p:blipFill>
        <p:spPr>
          <a:xfrm>
            <a:off x="420625" y="926875"/>
            <a:ext cx="3229875" cy="19309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-ieMSUdUcI.jpg" id="99" name="Shape 99"/>
          <p:cNvPicPr preferRelativeResize="0"/>
          <p:nvPr/>
        </p:nvPicPr>
        <p:blipFill rotWithShape="1">
          <a:blip r:embed="rId4">
            <a:alphaModFix/>
          </a:blip>
          <a:srcRect b="10978" l="0" r="0" t="13777"/>
          <a:stretch/>
        </p:blipFill>
        <p:spPr>
          <a:xfrm>
            <a:off x="476737" y="2920224"/>
            <a:ext cx="3117650" cy="2061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8ApOnUf__8.jpg" id="100" name="Shape 100"/>
          <p:cNvPicPr preferRelativeResize="0"/>
          <p:nvPr/>
        </p:nvPicPr>
        <p:blipFill rotWithShape="1">
          <a:blip r:embed="rId5">
            <a:alphaModFix/>
          </a:blip>
          <a:srcRect b="14919" l="15483" r="0" t="27206"/>
          <a:stretch/>
        </p:blipFill>
        <p:spPr>
          <a:xfrm>
            <a:off x="4260049" y="2670250"/>
            <a:ext cx="4329376" cy="22233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" name="Shape 101"/>
          <p:cNvCxnSpPr/>
          <p:nvPr/>
        </p:nvCxnSpPr>
        <p:spPr>
          <a:xfrm flipH="1">
            <a:off x="5739425" y="2920225"/>
            <a:ext cx="160500" cy="338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accent5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2179462" y="1871275"/>
            <a:ext cx="1925400" cy="382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Z1ibhDqKeJ0.jpg" id="108" name="Shape 108"/>
          <p:cNvPicPr preferRelativeResize="0"/>
          <p:nvPr/>
        </p:nvPicPr>
        <p:blipFill rotWithShape="1">
          <a:blip r:embed="rId3">
            <a:alphaModFix/>
          </a:blip>
          <a:srcRect b="19250" l="0" r="9057" t="24063"/>
          <a:stretch/>
        </p:blipFill>
        <p:spPr>
          <a:xfrm>
            <a:off x="71075" y="-12"/>
            <a:ext cx="4206600" cy="26218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9" name="Shape 109"/>
          <p:cNvCxnSpPr/>
          <p:nvPr/>
        </p:nvCxnSpPr>
        <p:spPr>
          <a:xfrm>
            <a:off x="793250" y="723725"/>
            <a:ext cx="133800" cy="2940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pic>
        <p:nvPicPr>
          <p:cNvPr descr="RMpyrRJFXMY.jpg" id="110" name="Shape 110"/>
          <p:cNvPicPr preferRelativeResize="0"/>
          <p:nvPr/>
        </p:nvPicPr>
        <p:blipFill rotWithShape="1">
          <a:blip r:embed="rId4">
            <a:alphaModFix/>
          </a:blip>
          <a:srcRect b="0" l="0" r="0" t="4942"/>
          <a:stretch/>
        </p:blipFill>
        <p:spPr>
          <a:xfrm>
            <a:off x="71062" y="2736075"/>
            <a:ext cx="3366304" cy="2399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6 001.jpg" id="111" name="Shape 1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39375" y="96575"/>
            <a:ext cx="3992923" cy="2399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_3y_p-Zpxwk.jpg" id="112" name="Shape 112"/>
          <p:cNvPicPr preferRelativeResize="0"/>
          <p:nvPr/>
        </p:nvPicPr>
        <p:blipFill rotWithShape="1">
          <a:blip r:embed="rId6">
            <a:alphaModFix/>
          </a:blip>
          <a:srcRect b="0" l="15888" r="0" t="10690"/>
          <a:stretch/>
        </p:blipFill>
        <p:spPr>
          <a:xfrm>
            <a:off x="6449275" y="2388250"/>
            <a:ext cx="2594810" cy="2755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Shape 113"/>
          <p:cNvSpPr/>
          <p:nvPr/>
        </p:nvSpPr>
        <p:spPr>
          <a:xfrm>
            <a:off x="4791125" y="4292000"/>
            <a:ext cx="1755600" cy="757500"/>
          </a:xfrm>
          <a:prstGeom prst="flowChartMagneticTape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4" name="Shape 114"/>
          <p:cNvSpPr txBox="1"/>
          <p:nvPr/>
        </p:nvSpPr>
        <p:spPr>
          <a:xfrm>
            <a:off x="4979825" y="4438700"/>
            <a:ext cx="1378200" cy="4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>
                <a:solidFill>
                  <a:srgbClr val="FF0000"/>
                </a:solidFill>
              </a:rPr>
              <a:t>Согрина Е. И.</a:t>
            </a:r>
          </a:p>
        </p:txBody>
      </p:sp>
      <p:sp>
        <p:nvSpPr>
          <p:cNvPr id="115" name="Shape 115"/>
          <p:cNvSpPr txBox="1"/>
          <p:nvPr/>
        </p:nvSpPr>
        <p:spPr>
          <a:xfrm>
            <a:off x="3320550" y="2621862"/>
            <a:ext cx="3011700" cy="1691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84615"/>
              <a:buFont typeface="Arial"/>
              <a:buNone/>
            </a:pPr>
            <a:r>
              <a:rPr lang="ru" sz="13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Для повышения своих навыков, знаний и лидерских качеств в этом году я ездила на VI Форум Юных Граждан, где обменялась навыками и опытом с активистами из школ Республики Татарстан и узнала много нового и полезного.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large_large________________-1.jpg" id="116" name="Shape 116"/>
          <p:cNvPicPr preferRelativeResize="0"/>
          <p:nvPr/>
        </p:nvPicPr>
        <p:blipFill rotWithShape="1">
          <a:blip r:embed="rId7">
            <a:alphaModFix/>
          </a:blip>
          <a:srcRect b="12118" l="0" r="0" t="17384"/>
          <a:stretch/>
        </p:blipFill>
        <p:spPr>
          <a:xfrm rot="-200575">
            <a:off x="3606577" y="1934792"/>
            <a:ext cx="2199546" cy="7047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accent5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/>
              <a:t>Мои хобби</a:t>
            </a:r>
          </a:p>
        </p:txBody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5071100" y="1017725"/>
            <a:ext cx="3582600" cy="10857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1400"/>
              <a:t>В свободное от дел и учебы время, я занимаюсь рукоделием и чтением книг. А так же посещаю наш театральный кружок.</a:t>
            </a:r>
          </a:p>
        </p:txBody>
      </p:sp>
      <p:pic>
        <p:nvPicPr>
          <p:cNvPr descr="15057269_1323286114403509_1532776057306873856_n.jpg" id="123" name="Shape 1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975" y="3082737"/>
            <a:ext cx="2025051" cy="20250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016-12-07 14-33-28.JPG" id="124" name="Shape 124"/>
          <p:cNvPicPr preferRelativeResize="0"/>
          <p:nvPr/>
        </p:nvPicPr>
        <p:blipFill rotWithShape="1">
          <a:blip r:embed="rId4">
            <a:alphaModFix/>
          </a:blip>
          <a:srcRect b="0" l="13124" r="10123" t="13412"/>
          <a:stretch/>
        </p:blipFill>
        <p:spPr>
          <a:xfrm>
            <a:off x="5680299" y="2210100"/>
            <a:ext cx="3463700" cy="2930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5" name="Shape 125"/>
          <p:cNvCxnSpPr/>
          <p:nvPr/>
        </p:nvCxnSpPr>
        <p:spPr>
          <a:xfrm>
            <a:off x="6871350" y="2103300"/>
            <a:ext cx="231900" cy="2583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pic>
        <p:nvPicPr>
          <p:cNvPr descr="IMG-20161207-WA0000[1].jpg" id="126" name="Shape 126"/>
          <p:cNvPicPr preferRelativeResize="0"/>
          <p:nvPr/>
        </p:nvPicPr>
        <p:blipFill rotWithShape="1">
          <a:blip r:embed="rId5">
            <a:alphaModFix/>
          </a:blip>
          <a:srcRect b="0" l="4396" r="3250" t="0"/>
          <a:stretch/>
        </p:blipFill>
        <p:spPr>
          <a:xfrm>
            <a:off x="2302824" y="3121100"/>
            <a:ext cx="3198624" cy="19483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7" name="Shape 127"/>
          <p:cNvCxnSpPr/>
          <p:nvPr/>
        </p:nvCxnSpPr>
        <p:spPr>
          <a:xfrm>
            <a:off x="3092575" y="3506200"/>
            <a:ext cx="231900" cy="3384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pic>
        <p:nvPicPr>
          <p:cNvPr descr="2016-12-07 08-19-58.JPG" id="128" name="Shape 1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0701" y="1017725"/>
            <a:ext cx="2293668" cy="17202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016-12-07 08-26-45.JPG" id="129" name="Shape 1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10244" y="1114025"/>
            <a:ext cx="2361932" cy="1771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accent5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/>
              <a:t>Мои хобби</a:t>
            </a:r>
          </a:p>
        </p:txBody>
      </p:sp>
      <p:sp>
        <p:nvSpPr>
          <p:cNvPr id="135" name="Shape 135"/>
          <p:cNvSpPr txBox="1"/>
          <p:nvPr>
            <p:ph idx="1" type="body"/>
          </p:nvPr>
        </p:nvSpPr>
        <p:spPr>
          <a:xfrm>
            <a:off x="5222600" y="1219600"/>
            <a:ext cx="3021300" cy="6594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Занятия йогой.</a:t>
            </a:r>
          </a:p>
        </p:txBody>
      </p:sp>
      <p:pic>
        <p:nvPicPr>
          <p:cNvPr descr="dRC95fRd4vg.jpg" id="136" name="Shape 1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950" y="1219604"/>
            <a:ext cx="3921600" cy="22058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G3G4nz-CNU.jpg" id="137" name="Shape 1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7500" y="2464100"/>
            <a:ext cx="4399024" cy="24744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" name="Shape 138"/>
          <p:cNvCxnSpPr/>
          <p:nvPr/>
        </p:nvCxnSpPr>
        <p:spPr>
          <a:xfrm>
            <a:off x="3083650" y="1397800"/>
            <a:ext cx="204900" cy="3030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139" name="Shape 139"/>
          <p:cNvCxnSpPr/>
          <p:nvPr/>
        </p:nvCxnSpPr>
        <p:spPr>
          <a:xfrm>
            <a:off x="5222600" y="3823375"/>
            <a:ext cx="231600" cy="2880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F9D58"/>
      </a:accent4>
      <a:accent5>
        <a:srgbClr val="01AFD1"/>
      </a:accent5>
      <a:accent6>
        <a:srgbClr val="9C27B0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